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714" r:id="rId2"/>
    <p:sldId id="610" r:id="rId3"/>
    <p:sldId id="611" r:id="rId4"/>
    <p:sldId id="612" r:id="rId5"/>
    <p:sldId id="615" r:id="rId6"/>
    <p:sldId id="616" r:id="rId7"/>
    <p:sldId id="617" r:id="rId8"/>
  </p:sldIdLst>
  <p:sldSz cx="6858000" cy="9906000" type="A4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8" userDrawn="1">
          <p15:clr>
            <a:srgbClr val="A4A3A4"/>
          </p15:clr>
        </p15:guide>
        <p15:guide id="2" pos="336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B4A9"/>
    <a:srgbClr val="F1613F"/>
    <a:srgbClr val="0E508E"/>
    <a:srgbClr val="33B5AA"/>
    <a:srgbClr val="4EB5AA"/>
    <a:srgbClr val="EF603E"/>
    <a:srgbClr val="141313"/>
    <a:srgbClr val="01508E"/>
    <a:srgbClr val="01819D"/>
    <a:srgbClr val="F0F3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39" autoAdjust="0"/>
    <p:restoredTop sz="95884" autoAdjust="0"/>
  </p:normalViewPr>
  <p:slideViewPr>
    <p:cSldViewPr snapToGrid="0" snapToObjects="1">
      <p:cViewPr varScale="1">
        <p:scale>
          <a:sx n="79" d="100"/>
          <a:sy n="79" d="100"/>
        </p:scale>
        <p:origin x="584" y="224"/>
      </p:cViewPr>
      <p:guideLst>
        <p:guide orient="horz" pos="6238"/>
        <p:guide pos="3362"/>
      </p:guideLst>
    </p:cSldViewPr>
  </p:slideViewPr>
  <p:outlineViewPr>
    <p:cViewPr>
      <p:scale>
        <a:sx n="33" d="100"/>
        <a:sy n="33" d="100"/>
      </p:scale>
      <p:origin x="0" y="-274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CE49C5-063E-5E42-85AA-984501189CB5}" type="datetimeFigureOut">
              <a:rPr lang="en-US" smtClean="0"/>
              <a:pPr/>
              <a:t>10/6/21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B6AB9-7BFF-6948-9251-A8368E6537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7752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0B1F09-362A-094B-A386-CE36B24D4EB9}" type="datetimeFigureOut">
              <a:rPr lang="en-US" smtClean="0"/>
              <a:pPr/>
              <a:t>10/6/21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/>
              <a:t>Click to edit Master text styles</a:t>
            </a:r>
          </a:p>
          <a:p>
            <a:pPr lvl="1"/>
            <a:r>
              <a:rPr lang="es-ES_tradnl"/>
              <a:t>Second level</a:t>
            </a:r>
          </a:p>
          <a:p>
            <a:pPr lvl="2"/>
            <a:r>
              <a:rPr lang="es-ES_tradnl"/>
              <a:t>Third level</a:t>
            </a:r>
          </a:p>
          <a:p>
            <a:pPr lvl="3"/>
            <a:r>
              <a:rPr lang="es-ES_tradnl"/>
              <a:t>Fourth level</a:t>
            </a:r>
          </a:p>
          <a:p>
            <a:pPr lvl="4"/>
            <a:r>
              <a:rPr lang="es-ES_tradnl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41667-91A7-4A42-BC3D-66DFA2286A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091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b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_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634316" y="6174654"/>
            <a:ext cx="5949365" cy="1524820"/>
          </a:xfrm>
        </p:spPr>
        <p:txBody>
          <a:bodyPr>
            <a:noAutofit/>
          </a:bodyPr>
          <a:lstStyle>
            <a:lvl1pPr marL="0" indent="0">
              <a:lnSpc>
                <a:spcPct val="120000"/>
              </a:lnSpc>
              <a:buNone/>
              <a:defRPr sz="1050">
                <a:solidFill>
                  <a:srgbClr val="01508E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pPr>
              <a:lnSpc>
                <a:spcPct val="120000"/>
              </a:lnSpc>
            </a:pPr>
            <a:r>
              <a:rPr lang="en-US" dirty="0" err="1"/>
              <a:t>Kontakt</a:t>
            </a:r>
            <a:r>
              <a:rPr lang="en-US" dirty="0"/>
              <a:t>:             </a:t>
            </a:r>
          </a:p>
          <a:p>
            <a:pPr lvl="0"/>
            <a:endParaRPr lang="en-US" dirty="0"/>
          </a:p>
        </p:txBody>
      </p:sp>
      <p:sp>
        <p:nvSpPr>
          <p:cNvPr id="7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34318" y="4594389"/>
            <a:ext cx="3952616" cy="438582"/>
          </a:xfrm>
        </p:spPr>
        <p:txBody>
          <a:bodyPr wrap="square" anchor="b" anchorCtr="0">
            <a:spAutoFit/>
          </a:bodyPr>
          <a:lstStyle>
            <a:lvl1pPr marL="0" indent="0">
              <a:spcBef>
                <a:spcPts val="756"/>
              </a:spcBef>
              <a:buNone/>
              <a:defRPr sz="2250" b="1" u="none" cap="none" spc="0">
                <a:solidFill>
                  <a:srgbClr val="F1613F"/>
                </a:solidFill>
              </a:defRPr>
            </a:lvl1pPr>
          </a:lstStyle>
          <a:p>
            <a:pPr lvl="0"/>
            <a:r>
              <a:rPr lang="de-DE" dirty="0"/>
              <a:t>I am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Ending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34771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seite mit Aufzähl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F5BD291-AF58-4198-9D3E-B16672BEB14C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80799" y="3442834"/>
            <a:ext cx="6296377" cy="5154619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</a:lstStyle>
          <a:p>
            <a:pPr lvl="0"/>
            <a:r>
              <a:rPr lang="de-DE" dirty="0"/>
              <a:t>Aufzählungsbeispiel erste Ebene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22" name="Textplatzhalter 7">
            <a:extLst>
              <a:ext uri="{FF2B5EF4-FFF2-40B4-BE49-F238E27FC236}">
                <a16:creationId xmlns:a16="http://schemas.microsoft.com/office/drawing/2014/main" id="{01714569-189E-47CA-8615-1A87B7146B4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80799" y="2126046"/>
            <a:ext cx="6296377" cy="1292496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>
                <a:solidFill>
                  <a:srgbClr val="B50900"/>
                </a:solidFill>
              </a:defRPr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de-DE" dirty="0"/>
              <a:t>Agenda</a:t>
            </a:r>
          </a:p>
        </p:txBody>
      </p:sp>
      <p:sp>
        <p:nvSpPr>
          <p:cNvPr id="8" name="Foliennummernplatzhalter 5">
            <a:extLst>
              <a:ext uri="{FF2B5EF4-FFF2-40B4-BE49-F238E27FC236}">
                <a16:creationId xmlns:a16="http://schemas.microsoft.com/office/drawing/2014/main" id="{CB6963AA-9E66-4A12-8A3C-3B35EDFC7418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6453336" y="9105178"/>
            <a:ext cx="422590" cy="580907"/>
          </a:xfrm>
          <a:prstGeom prst="rect">
            <a:avLst/>
          </a:prstGeom>
        </p:spPr>
        <p:txBody>
          <a:bodyPr anchor="b"/>
          <a:lstStyle>
            <a:lvl1pPr algn="l">
              <a:defRPr sz="600" smtClean="0">
                <a:solidFill>
                  <a:srgbClr val="B509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dirty="0"/>
              <a:t>&lt;</a:t>
            </a:r>
            <a:fld id="{B55C3C73-D487-42DF-8718-915E264C0402}" type="slidenum">
              <a:rPr lang="de-DE" altLang="de-DE" smtClean="0"/>
              <a:pPr>
                <a:defRPr/>
              </a:pPr>
              <a:t>‹#›</a:t>
            </a:fld>
            <a:r>
              <a:rPr lang="de-DE" altLang="de-DE" dirty="0"/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8766712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extLst>
    <p:ext uri="{DCECCB84-F9BA-43D5-87BE-67443E8EF086}">
      <p15:sldGuideLst xmlns:p15="http://schemas.microsoft.com/office/powerpoint/2012/main">
        <p15:guide id="1" pos="4133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ai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platzhalt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34318" y="4594389"/>
            <a:ext cx="3952616" cy="438582"/>
          </a:xfrm>
        </p:spPr>
        <p:txBody>
          <a:bodyPr wrap="square" anchor="b" anchorCtr="0">
            <a:spAutoFit/>
          </a:bodyPr>
          <a:lstStyle>
            <a:lvl1pPr marL="0" indent="0">
              <a:spcBef>
                <a:spcPts val="756"/>
              </a:spcBef>
              <a:buNone/>
              <a:defRPr sz="2250" b="1" u="none" cap="none" spc="0">
                <a:solidFill>
                  <a:srgbClr val="F1613F"/>
                </a:solidFill>
              </a:defRPr>
            </a:lvl1pPr>
          </a:lstStyle>
          <a:p>
            <a:pPr lvl="0"/>
            <a:r>
              <a:rPr lang="de-DE" dirty="0"/>
              <a:t>I am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main</a:t>
            </a:r>
            <a:r>
              <a:rPr lang="de-DE" dirty="0"/>
              <a:t> title</a:t>
            </a:r>
          </a:p>
        </p:txBody>
      </p:sp>
      <p:sp>
        <p:nvSpPr>
          <p:cNvPr id="8" name="Textplatzhalt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34318" y="5324656"/>
            <a:ext cx="3952616" cy="547522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20000"/>
              </a:lnSpc>
              <a:spcBef>
                <a:spcPts val="756"/>
              </a:spcBef>
              <a:buNone/>
              <a:defRPr sz="1275" b="1" u="none" cap="none" spc="0" baseline="0">
                <a:solidFill>
                  <a:srgbClr val="01508E"/>
                </a:solidFill>
              </a:defRPr>
            </a:lvl1pPr>
          </a:lstStyle>
          <a:p>
            <a:pPr lvl="0"/>
            <a:r>
              <a:rPr lang="de-DE" dirty="0"/>
              <a:t>I am a </a:t>
            </a:r>
            <a:r>
              <a:rPr lang="de-DE" dirty="0" err="1"/>
              <a:t>subheadline</a:t>
            </a:r>
            <a:r>
              <a:rPr lang="de-DE" dirty="0"/>
              <a:t> in </a:t>
            </a:r>
            <a:r>
              <a:rPr lang="de-DE" dirty="0" err="1"/>
              <a:t>case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need</a:t>
            </a:r>
            <a:r>
              <a:rPr lang="de-DE" dirty="0"/>
              <a:t> </a:t>
            </a:r>
            <a:r>
              <a:rPr lang="de-DE" dirty="0" err="1"/>
              <a:t>me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I </a:t>
            </a:r>
            <a:r>
              <a:rPr lang="de-DE" dirty="0" err="1"/>
              <a:t>can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more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</a:t>
            </a:r>
            <a:r>
              <a:rPr lang="de-DE" dirty="0" err="1"/>
              <a:t>one</a:t>
            </a:r>
            <a:r>
              <a:rPr lang="de-DE" dirty="0"/>
              <a:t> </a:t>
            </a:r>
            <a:r>
              <a:rPr lang="de-DE" dirty="0" err="1"/>
              <a:t>line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text</a:t>
            </a:r>
            <a:endParaRPr lang="de-DE" dirty="0"/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5" hasCustomPrompt="1"/>
          </p:nvPr>
        </p:nvSpPr>
        <p:spPr>
          <a:xfrm>
            <a:off x="634318" y="6738894"/>
            <a:ext cx="3952616" cy="273280"/>
          </a:xfrm>
        </p:spPr>
        <p:txBody>
          <a:bodyPr wrap="square" anchor="t" anchorCtr="0">
            <a:spAutoFit/>
          </a:bodyPr>
          <a:lstStyle>
            <a:lvl1pPr marL="0" indent="0">
              <a:lnSpc>
                <a:spcPct val="120000"/>
              </a:lnSpc>
              <a:spcBef>
                <a:spcPts val="450"/>
              </a:spcBef>
              <a:buNone/>
              <a:defRPr sz="1050" b="0" u="none" cap="none" spc="0" baseline="0">
                <a:solidFill>
                  <a:srgbClr val="01508E"/>
                </a:solidFill>
              </a:defRPr>
            </a:lvl1pPr>
          </a:lstStyle>
          <a:p>
            <a:pPr lvl="0"/>
            <a:r>
              <a:rPr lang="de-DE" dirty="0"/>
              <a:t>John </a:t>
            </a:r>
            <a:r>
              <a:rPr lang="de-DE" dirty="0" err="1"/>
              <a:t>MacDoe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Jane </a:t>
            </a:r>
            <a:r>
              <a:rPr lang="de-DE" dirty="0" err="1"/>
              <a:t>Doe</a:t>
            </a:r>
            <a:r>
              <a:rPr lang="de-DE" dirty="0"/>
              <a:t>                                            June 14, 2014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Page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oliennummernplatzhalter 5"/>
          <p:cNvSpPr txBox="1">
            <a:spLocks/>
          </p:cNvSpPr>
          <p:nvPr userDrawn="1"/>
        </p:nvSpPr>
        <p:spPr>
          <a:xfrm>
            <a:off x="6183307" y="9240442"/>
            <a:ext cx="840856" cy="527402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486ED00E-CDB7-2C4D-ABB5-59D869F702C7}" type="slidenum">
              <a:rPr lang="de-DE" sz="675" smtClean="0">
                <a:solidFill>
                  <a:srgbClr val="01508E"/>
                </a:solidFill>
                <a:latin typeface="Lucida Grande"/>
                <a:cs typeface="Lucida Grande"/>
              </a:rPr>
              <a:pPr algn="l"/>
              <a:t>‹#›</a:t>
            </a:fld>
            <a:endParaRPr lang="de-DE" sz="675" dirty="0">
              <a:solidFill>
                <a:srgbClr val="01508E"/>
              </a:solidFill>
              <a:latin typeface="Lucida Grande"/>
              <a:cs typeface="Lucida Grande"/>
            </a:endParaRPr>
          </a:p>
        </p:txBody>
      </p:sp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>
          <a:xfrm>
            <a:off x="342900" y="2664746"/>
            <a:ext cx="6172200" cy="6136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32160" indent="-132160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1275">
                <a:solidFill>
                  <a:srgbClr val="01508E"/>
                </a:solidFill>
                <a:latin typeface="+mn-lt"/>
                <a:cs typeface="Lucida Grande"/>
              </a:defRPr>
            </a:lvl1pPr>
            <a:lvl2pPr marL="472679" indent="-129779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1200">
                <a:solidFill>
                  <a:srgbClr val="01508E"/>
                </a:solidFill>
                <a:latin typeface="+mn-lt"/>
                <a:cs typeface="Lucida Grande"/>
              </a:defRPr>
            </a:lvl2pPr>
            <a:lvl3pPr marL="803672" indent="-117872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1050">
                <a:solidFill>
                  <a:srgbClr val="01508E"/>
                </a:solidFill>
                <a:latin typeface="+mn-lt"/>
                <a:cs typeface="Lucida Grande"/>
              </a:defRPr>
            </a:lvl3pPr>
            <a:lvl4pPr marL="1143000" indent="-114300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900">
                <a:solidFill>
                  <a:srgbClr val="01508E"/>
                </a:solidFill>
                <a:latin typeface="+mn-lt"/>
                <a:cs typeface="Lucida Grande"/>
              </a:defRPr>
            </a:lvl4pPr>
            <a:lvl5pPr marL="1482329" indent="-110729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750">
                <a:solidFill>
                  <a:schemeClr val="tx1"/>
                </a:solidFill>
                <a:latin typeface="Lucida Grande"/>
                <a:cs typeface="Lucida Grande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350658" y="606255"/>
            <a:ext cx="6172200" cy="800220"/>
          </a:xfrm>
        </p:spPr>
        <p:txBody>
          <a:bodyPr anchor="b" anchorCtr="0">
            <a:normAutofit/>
          </a:bodyPr>
          <a:lstStyle>
            <a:lvl1pPr>
              <a:defRPr sz="2250" i="0" u="none" baseline="0">
                <a:solidFill>
                  <a:srgbClr val="F1613F"/>
                </a:solidFill>
              </a:defRPr>
            </a:lvl1pPr>
          </a:lstStyle>
          <a:p>
            <a:r>
              <a:rPr lang="en-US" dirty="0"/>
              <a:t>Standard Text Page</a:t>
            </a:r>
          </a:p>
        </p:txBody>
      </p:sp>
      <p:sp>
        <p:nvSpPr>
          <p:cNvPr id="23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50658" y="1405891"/>
            <a:ext cx="5711703" cy="513809"/>
          </a:xfrm>
        </p:spPr>
        <p:txBody>
          <a:bodyPr wrap="square" tIns="0" bIns="46800">
            <a:normAutofit/>
          </a:bodyPr>
          <a:lstStyle>
            <a:lvl1pPr marL="0" indent="0">
              <a:lnSpc>
                <a:spcPct val="120000"/>
              </a:lnSpc>
              <a:buNone/>
              <a:defRPr sz="1275" b="1" i="0" u="none" baseline="0">
                <a:solidFill>
                  <a:srgbClr val="01508E"/>
                </a:solidFill>
              </a:defRPr>
            </a:lvl1pPr>
          </a:lstStyle>
          <a:p>
            <a:pPr lvl="0"/>
            <a:r>
              <a:rPr lang="de-DE" dirty="0" err="1"/>
              <a:t>with</a:t>
            </a:r>
            <a:r>
              <a:rPr lang="de-DE" dirty="0"/>
              <a:t> Sub Headline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423086" y="1957114"/>
            <a:ext cx="521936" cy="94343"/>
          </a:xfrm>
          <a:prstGeom prst="rect">
            <a:avLst/>
          </a:prstGeom>
          <a:solidFill>
            <a:srgbClr val="0150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  <a:latin typeface="Lucida Sans"/>
            </a:endParaRPr>
          </a:p>
        </p:txBody>
      </p:sp>
    </p:spTree>
    <p:extLst>
      <p:ext uri="{BB962C8B-B14F-4D97-AF65-F5344CB8AC3E}">
        <p14:creationId xmlns:p14="http://schemas.microsoft.com/office/powerpoint/2010/main" val="1831046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Text Page No Sub *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>
          <a:xfrm>
            <a:off x="342900" y="1884084"/>
            <a:ext cx="6172200" cy="6917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Aft>
                <a:spcPts val="1350"/>
              </a:spcAft>
              <a:buFont typeface="Arial"/>
              <a:buNone/>
              <a:defRPr sz="1275">
                <a:solidFill>
                  <a:srgbClr val="01508E"/>
                </a:solidFill>
                <a:latin typeface="+mn-lt"/>
                <a:cs typeface="Lucida Grande"/>
              </a:defRPr>
            </a:lvl1pPr>
            <a:lvl2pPr marL="342900" indent="0">
              <a:lnSpc>
                <a:spcPct val="120000"/>
              </a:lnSpc>
              <a:spcAft>
                <a:spcPts val="1350"/>
              </a:spcAft>
              <a:buFont typeface="Arial"/>
              <a:buNone/>
              <a:defRPr sz="1200">
                <a:solidFill>
                  <a:srgbClr val="01508E"/>
                </a:solidFill>
                <a:latin typeface="+mn-lt"/>
                <a:cs typeface="Lucida Grande"/>
              </a:defRPr>
            </a:lvl2pPr>
            <a:lvl3pPr marL="685800" indent="0">
              <a:lnSpc>
                <a:spcPct val="120000"/>
              </a:lnSpc>
              <a:spcAft>
                <a:spcPts val="1350"/>
              </a:spcAft>
              <a:buFont typeface="Arial"/>
              <a:buNone/>
              <a:defRPr sz="1050">
                <a:solidFill>
                  <a:srgbClr val="01508E"/>
                </a:solidFill>
                <a:latin typeface="+mn-lt"/>
                <a:cs typeface="Lucida Grande"/>
              </a:defRPr>
            </a:lvl3pPr>
            <a:lvl4pPr marL="1028700" indent="0">
              <a:lnSpc>
                <a:spcPct val="120000"/>
              </a:lnSpc>
              <a:spcAft>
                <a:spcPts val="1350"/>
              </a:spcAft>
              <a:buFont typeface="Arial"/>
              <a:buNone/>
              <a:defRPr sz="900">
                <a:solidFill>
                  <a:srgbClr val="01508E"/>
                </a:solidFill>
                <a:latin typeface="+mn-lt"/>
                <a:cs typeface="Lucida Grande"/>
              </a:defRPr>
            </a:lvl4pPr>
            <a:lvl5pPr marL="1482329" indent="-110729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750">
                <a:solidFill>
                  <a:schemeClr val="tx1"/>
                </a:solidFill>
                <a:latin typeface="Lucida Grande"/>
                <a:cs typeface="Lucida Grande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350658" y="606255"/>
            <a:ext cx="6172200" cy="800220"/>
          </a:xfrm>
        </p:spPr>
        <p:txBody>
          <a:bodyPr anchor="b" anchorCtr="0">
            <a:normAutofit/>
          </a:bodyPr>
          <a:lstStyle>
            <a:lvl1pPr>
              <a:defRPr sz="2250" i="0" u="none" baseline="0">
                <a:solidFill>
                  <a:srgbClr val="F1613F"/>
                </a:solidFill>
              </a:defRPr>
            </a:lvl1pPr>
          </a:lstStyle>
          <a:p>
            <a:r>
              <a:rPr lang="en-US" dirty="0"/>
              <a:t>Standard Text Page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423086" y="1626914"/>
            <a:ext cx="521936" cy="94343"/>
          </a:xfrm>
          <a:prstGeom prst="rect">
            <a:avLst/>
          </a:prstGeom>
          <a:solidFill>
            <a:srgbClr val="0150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tx1"/>
              </a:solidFill>
              <a:latin typeface="Lucida Sans"/>
            </a:endParaRP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C9322B7B-1852-3041-9457-03345E9B0A38}"/>
              </a:ext>
            </a:extLst>
          </p:cNvPr>
          <p:cNvSpPr txBox="1">
            <a:spLocks/>
          </p:cNvSpPr>
          <p:nvPr userDrawn="1"/>
        </p:nvSpPr>
        <p:spPr>
          <a:xfrm>
            <a:off x="6183307" y="9240442"/>
            <a:ext cx="840856" cy="527402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486ED00E-CDB7-2C4D-ABB5-59D869F702C7}" type="slidenum">
              <a:rPr lang="de-DE" sz="675" smtClean="0">
                <a:solidFill>
                  <a:srgbClr val="01508E"/>
                </a:solidFill>
                <a:latin typeface="Lucida Grande"/>
                <a:cs typeface="Lucida Grande"/>
              </a:rPr>
              <a:pPr algn="l"/>
              <a:t>‹#›</a:t>
            </a:fld>
            <a:endParaRPr lang="de-DE" sz="675" dirty="0">
              <a:solidFill>
                <a:srgbClr val="01508E"/>
              </a:solidFill>
              <a:latin typeface="Lucida Grande"/>
              <a:cs typeface="Lucida Grande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2"/>
          <p:cNvSpPr>
            <a:spLocks noGrp="1"/>
          </p:cNvSpPr>
          <p:nvPr>
            <p:ph idx="1" hasCustomPrompt="1"/>
          </p:nvPr>
        </p:nvSpPr>
        <p:spPr>
          <a:xfrm>
            <a:off x="342900" y="520077"/>
            <a:ext cx="6172200" cy="828135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1275">
                <a:solidFill>
                  <a:srgbClr val="01508E"/>
                </a:solidFill>
                <a:latin typeface="+mn-lt"/>
                <a:cs typeface="Lucida Grande"/>
              </a:defRPr>
            </a:lvl1pPr>
            <a:lvl2pPr marL="557213" indent="-214313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1200">
                <a:solidFill>
                  <a:srgbClr val="01508E"/>
                </a:solidFill>
                <a:latin typeface="+mn-lt"/>
                <a:cs typeface="Lucida Grande"/>
              </a:defRPr>
            </a:lvl2pPr>
            <a:lvl3pPr marL="857250" indent="-171450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1050">
                <a:solidFill>
                  <a:srgbClr val="01508E"/>
                </a:solidFill>
                <a:latin typeface="+mn-lt"/>
                <a:cs typeface="Lucida Grande"/>
              </a:defRPr>
            </a:lvl3pPr>
            <a:lvl4pPr marL="1200150" indent="-171450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900">
                <a:solidFill>
                  <a:srgbClr val="01508E"/>
                </a:solidFill>
                <a:latin typeface="+mn-lt"/>
                <a:cs typeface="Lucida Grande"/>
              </a:defRPr>
            </a:lvl4pPr>
            <a:lvl5pPr marL="1543050" indent="-171450">
              <a:lnSpc>
                <a:spcPct val="120000"/>
              </a:lnSpc>
              <a:spcAft>
                <a:spcPts val="1350"/>
              </a:spcAft>
              <a:buFont typeface="Arial"/>
              <a:buChar char="•"/>
              <a:defRPr sz="750">
                <a:solidFill>
                  <a:schemeClr val="tx1"/>
                </a:solidFill>
                <a:latin typeface="Lucida Grande"/>
                <a:cs typeface="Lucida Grande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10" name="Foliennummernplatzhalter 5"/>
          <p:cNvSpPr txBox="1">
            <a:spLocks/>
          </p:cNvSpPr>
          <p:nvPr userDrawn="1"/>
        </p:nvSpPr>
        <p:spPr>
          <a:xfrm>
            <a:off x="6183307" y="9240442"/>
            <a:ext cx="840856" cy="527402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fld id="{486ED00E-CDB7-2C4D-ABB5-59D869F702C7}" type="slidenum">
              <a:rPr lang="de-DE" sz="675" smtClean="0">
                <a:solidFill>
                  <a:srgbClr val="01508E"/>
                </a:solidFill>
                <a:latin typeface="Lucida Grande"/>
                <a:cs typeface="Lucida Grande"/>
              </a:rPr>
              <a:pPr algn="l"/>
              <a:t>‹#›</a:t>
            </a:fld>
            <a:endParaRPr lang="de-DE" sz="675">
              <a:solidFill>
                <a:srgbClr val="01508E"/>
              </a:solidFill>
              <a:latin typeface="Lucida Grande"/>
              <a:cs typeface="Lucida Grande"/>
            </a:endParaRP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81878F5-9CDF-2E49-9800-FCA812F20F62}"/>
              </a:ext>
            </a:extLst>
          </p:cNvPr>
          <p:cNvSpPr txBox="1">
            <a:spLocks/>
          </p:cNvSpPr>
          <p:nvPr userDrawn="1"/>
        </p:nvSpPr>
        <p:spPr>
          <a:xfrm>
            <a:off x="4646606" y="9234947"/>
            <a:ext cx="1600200" cy="527402"/>
          </a:xfrm>
          <a:prstGeom prst="rect">
            <a:avLst/>
          </a:prstGeom>
        </p:spPr>
        <p:txBody>
          <a:bodyPr vert="horz" lIns="68580" tIns="34290" rIns="68580" bIns="34290" rtlCol="0" anchor="ctr"/>
          <a:lstStyle>
            <a:defPPr>
              <a:defRPr lang="de-DE"/>
            </a:defPPr>
            <a:lvl1pPr marL="0" algn="r" defTabSz="457200" rtl="0" eaLnBrk="1" latinLnBrk="0" hangingPunct="1">
              <a:defRPr sz="10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900" dirty="0">
                <a:solidFill>
                  <a:srgbClr val="01508E"/>
                </a:solidFill>
                <a:latin typeface="Calibri" charset="0"/>
                <a:ea typeface="Calibri" charset="0"/>
                <a:cs typeface="Calibri" charset="0"/>
              </a:rPr>
              <a:t>weiter-</a:t>
            </a:r>
            <a:r>
              <a:rPr lang="de-DE" sz="900" dirty="0" err="1">
                <a:solidFill>
                  <a:srgbClr val="01508E"/>
                </a:solidFill>
                <a:latin typeface="Calibri" charset="0"/>
                <a:ea typeface="Calibri" charset="0"/>
                <a:cs typeface="Calibri" charset="0"/>
              </a:rPr>
              <a:t>wirken.de</a:t>
            </a:r>
            <a:r>
              <a:rPr lang="de-DE" sz="900" dirty="0">
                <a:solidFill>
                  <a:srgbClr val="01508E"/>
                </a:solidFill>
                <a:latin typeface="Calibri" charset="0"/>
                <a:ea typeface="Calibri" charset="0"/>
                <a:cs typeface="Calibri" charset="0"/>
              </a:rPr>
              <a:t>  |  Page</a:t>
            </a:r>
          </a:p>
        </p:txBody>
      </p:sp>
    </p:spTree>
    <p:extLst>
      <p:ext uri="{BB962C8B-B14F-4D97-AF65-F5344CB8AC3E}">
        <p14:creationId xmlns:p14="http://schemas.microsoft.com/office/powerpoint/2010/main" val="18228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C24F5AD-EC93-6F41-BE8E-1C03A9E5A59C}"/>
              </a:ext>
            </a:extLst>
          </p:cNvPr>
          <p:cNvSpPr/>
          <p:nvPr userDrawn="1"/>
        </p:nvSpPr>
        <p:spPr>
          <a:xfrm>
            <a:off x="402614" y="2529120"/>
            <a:ext cx="6091706" cy="3990968"/>
          </a:xfrm>
          <a:prstGeom prst="rect">
            <a:avLst/>
          </a:prstGeom>
          <a:solidFill>
            <a:srgbClr val="3DB4A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3DB4A9"/>
              </a:solidFill>
              <a:latin typeface="Lucida Sans"/>
            </a:endParaRPr>
          </a:p>
        </p:txBody>
      </p:sp>
      <p:sp>
        <p:nvSpPr>
          <p:cNvPr id="5" name="Titel 1"/>
          <p:cNvSpPr>
            <a:spLocks noGrp="1"/>
          </p:cNvSpPr>
          <p:nvPr>
            <p:ph type="ctrTitle" hasCustomPrompt="1"/>
          </p:nvPr>
        </p:nvSpPr>
        <p:spPr>
          <a:xfrm>
            <a:off x="634316" y="4797906"/>
            <a:ext cx="4914900" cy="438582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anchor="b" anchorCtr="0">
            <a:spAutoFit/>
          </a:bodyPr>
          <a:lstStyle>
            <a:lvl1pPr>
              <a:lnSpc>
                <a:spcPct val="100000"/>
              </a:lnSpc>
              <a:defRPr sz="2250" b="1" i="0" kern="5000" cap="none" spc="0" baseline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de-DE" dirty="0"/>
              <a:t>I am a </a:t>
            </a:r>
            <a:r>
              <a:rPr lang="de-DE" dirty="0" err="1"/>
              <a:t>seperator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564508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perato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911607-6122-BF42-81B2-6C2EADB324B1}"/>
              </a:ext>
            </a:extLst>
          </p:cNvPr>
          <p:cNvSpPr/>
          <p:nvPr userDrawn="1"/>
        </p:nvSpPr>
        <p:spPr>
          <a:xfrm>
            <a:off x="402614" y="2529120"/>
            <a:ext cx="6091706" cy="3990968"/>
          </a:xfrm>
          <a:prstGeom prst="rect">
            <a:avLst/>
          </a:prstGeom>
          <a:solidFill>
            <a:srgbClr val="F161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3DB4A9"/>
              </a:solidFill>
              <a:latin typeface="Lucida Sans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3585506B-0D30-FF4C-8162-CAC8567F387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16" y="4797906"/>
            <a:ext cx="4914900" cy="438582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anchor="b" anchorCtr="0">
            <a:spAutoFit/>
          </a:bodyPr>
          <a:lstStyle>
            <a:lvl1pPr>
              <a:lnSpc>
                <a:spcPct val="100000"/>
              </a:lnSpc>
              <a:defRPr sz="2250" b="1" i="0" kern="5000" cap="none" spc="0" baseline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de-DE" dirty="0"/>
              <a:t>I am a </a:t>
            </a:r>
            <a:r>
              <a:rPr lang="de-DE" dirty="0" err="1"/>
              <a:t>seperator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196741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perator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26911607-6122-BF42-81B2-6C2EADB324B1}"/>
              </a:ext>
            </a:extLst>
          </p:cNvPr>
          <p:cNvSpPr/>
          <p:nvPr userDrawn="1"/>
        </p:nvSpPr>
        <p:spPr>
          <a:xfrm>
            <a:off x="402614" y="2529120"/>
            <a:ext cx="6091706" cy="3990968"/>
          </a:xfrm>
          <a:prstGeom prst="rect">
            <a:avLst/>
          </a:prstGeom>
          <a:solidFill>
            <a:srgbClr val="0150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>
              <a:solidFill>
                <a:srgbClr val="3DB4A9"/>
              </a:solidFill>
              <a:latin typeface="Lucida Sans"/>
            </a:endParaRPr>
          </a:p>
        </p:txBody>
      </p:sp>
      <p:sp>
        <p:nvSpPr>
          <p:cNvPr id="6" name="Titel 1">
            <a:extLst>
              <a:ext uri="{FF2B5EF4-FFF2-40B4-BE49-F238E27FC236}">
                <a16:creationId xmlns:a16="http://schemas.microsoft.com/office/drawing/2014/main" id="{3585506B-0D30-FF4C-8162-CAC8567F387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16" y="4797906"/>
            <a:ext cx="4914900" cy="438582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anchor="b" anchorCtr="0">
            <a:spAutoFit/>
          </a:bodyPr>
          <a:lstStyle>
            <a:lvl1pPr>
              <a:lnSpc>
                <a:spcPct val="100000"/>
              </a:lnSpc>
              <a:defRPr sz="2250" b="1" i="0" kern="5000" cap="none" spc="0" baseline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de-DE" dirty="0"/>
              <a:t>I am a </a:t>
            </a:r>
            <a:r>
              <a:rPr lang="de-DE" dirty="0" err="1"/>
              <a:t>seperator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588874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>
            <a:extLst>
              <a:ext uri="{FF2B5EF4-FFF2-40B4-BE49-F238E27FC236}">
                <a16:creationId xmlns:a16="http://schemas.microsoft.com/office/drawing/2014/main" id="{2E11FAFE-FB9A-AE42-B1D3-BB80391B574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4316" y="1366863"/>
            <a:ext cx="4914900" cy="438582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none"/>
        </p:style>
        <p:txBody>
          <a:bodyPr anchor="b" anchorCtr="0">
            <a:spAutoFit/>
          </a:bodyPr>
          <a:lstStyle>
            <a:lvl1pPr>
              <a:lnSpc>
                <a:spcPct val="100000"/>
              </a:lnSpc>
              <a:defRPr sz="2250" b="1" i="0" kern="5000" cap="none" spc="0" baseline="0">
                <a:solidFill>
                  <a:srgbClr val="01508E"/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r>
              <a:rPr lang="de-DE" dirty="0"/>
              <a:t>I am a </a:t>
            </a:r>
            <a:r>
              <a:rPr lang="de-DE" dirty="0" err="1"/>
              <a:t>seperator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83032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700"/>
            <a:ext cx="6172200" cy="165100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 dirty="0"/>
              <a:t>Mastertitelformat bearbeitenv3vitron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  <a:latin typeface="Calibri" charset="0"/>
                <a:ea typeface="Calibri" charset="0"/>
                <a:cs typeface="Calibri" charset="0"/>
              </a:defRPr>
            </a:lvl1pPr>
          </a:lstStyle>
          <a:p>
            <a:fld id="{486ED00E-CDB7-2C4D-ABB5-59D869F702C7}" type="slidenum">
              <a:rPr lang="de-DE" smtClean="0"/>
              <a:pPr/>
              <a:t>‹#›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50" r:id="rId3"/>
    <p:sldLayoutId id="2147483667" r:id="rId4"/>
    <p:sldLayoutId id="2147483651" r:id="rId5"/>
    <p:sldLayoutId id="2147483660" r:id="rId6"/>
    <p:sldLayoutId id="2147483653" r:id="rId7"/>
    <p:sldLayoutId id="2147483668" r:id="rId8"/>
    <p:sldLayoutId id="2147483661" r:id="rId9"/>
    <p:sldLayoutId id="2147483658" r:id="rId10"/>
    <p:sldLayoutId id="2147483669" r:id="rId11"/>
  </p:sldLayoutIdLst>
  <p:hf sldNum="0" hdr="0" dt="0"/>
  <p:txStyles>
    <p:titleStyle>
      <a:lvl1pPr algn="l" defTabSz="342900" rtl="0" eaLnBrk="1" latinLnBrk="0" hangingPunct="1">
        <a:spcBef>
          <a:spcPct val="0"/>
        </a:spcBef>
        <a:buNone/>
        <a:defRPr sz="2250" b="1" i="0" kern="1200">
          <a:solidFill>
            <a:schemeClr val="tx1"/>
          </a:solidFill>
          <a:latin typeface="Calibri" charset="0"/>
          <a:ea typeface="Calibri" charset="0"/>
          <a:cs typeface="Calibri" charset="0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2400" kern="1200">
          <a:solidFill>
            <a:srgbClr val="01508E"/>
          </a:solidFill>
          <a:latin typeface="Calibri" charset="0"/>
          <a:ea typeface="Calibri" charset="0"/>
          <a:cs typeface="Calibri" charset="0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2100" kern="1200">
          <a:solidFill>
            <a:srgbClr val="01508E"/>
          </a:solidFill>
          <a:latin typeface="Calibri" charset="0"/>
          <a:ea typeface="Calibri" charset="0"/>
          <a:cs typeface="Calibri" charset="0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rgbClr val="01508E"/>
          </a:solidFill>
          <a:latin typeface="Calibri" charset="0"/>
          <a:ea typeface="Calibri" charset="0"/>
          <a:cs typeface="Calibri" charset="0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rgbClr val="01508E"/>
          </a:solidFill>
          <a:latin typeface="Calibri" charset="0"/>
          <a:ea typeface="Calibri" charset="0"/>
          <a:cs typeface="Calibri" charset="0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500" kern="1200">
          <a:solidFill>
            <a:schemeClr val="tx1"/>
          </a:solidFill>
          <a:latin typeface="Lucida Grande"/>
          <a:ea typeface="+mn-ea"/>
          <a:cs typeface="Lucida Grande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3A194E5-7625-3748-B059-F5B4607C827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C26005-8F09-B84B-8174-3E357CE24AC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295BCA-23E2-CB4F-AF79-971CDDDAFFE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92AE28-1BD5-5E4F-BFB8-BFD2CDBA22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24"/>
          <a:stretch/>
        </p:blipFill>
        <p:spPr>
          <a:xfrm>
            <a:off x="22224" y="0"/>
            <a:ext cx="6835775" cy="957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167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8FE51B2-8C3B-45D4-B6E5-121DEAF60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chemeClr val="tx2"/>
                </a:solidFill>
              </a:rPr>
              <a:t>COM-B: Verhalten = Fähigkeit, Motivation, Gelegenheit</a:t>
            </a:r>
          </a:p>
          <a:p>
            <a:r>
              <a:rPr lang="de-DE" dirty="0"/>
              <a:t>Verhaltensmodelle helfen uns, das Verhalten unserer Zielgruppe abzubilden und Barrieren sowie Chancen </a:t>
            </a:r>
            <a:r>
              <a:rPr lang="de-DE" dirty="0" err="1"/>
              <a:t>für</a:t>
            </a:r>
            <a:r>
              <a:rPr lang="de-DE" dirty="0"/>
              <a:t> Veränderung zu identifizieren. Eines der meist verwendeten Modelle ist das COM-B-Modell der britischen Professorin Susan </a:t>
            </a:r>
            <a:r>
              <a:rPr lang="de-DE" dirty="0" err="1"/>
              <a:t>Michie</a:t>
            </a:r>
            <a:r>
              <a:rPr lang="de-DE" dirty="0"/>
              <a:t>. Es </a:t>
            </a:r>
            <a:r>
              <a:rPr lang="de-DE" dirty="0" err="1"/>
              <a:t>berücksichtigt</a:t>
            </a:r>
            <a:r>
              <a:rPr lang="de-DE" dirty="0"/>
              <a:t>, dass Verhalten Teil eines von gegenseitigen Abhängigkeiten geprägten Systems ist, das aus Fähigkeit, Motivation und Gelegenheit besteht.</a:t>
            </a:r>
            <a:endParaRPr lang="de-DE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solidFill>
                <a:srgbClr val="0E508E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CFE9A29-E1D1-45E4-B745-303226BA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COM-B Modell</a:t>
            </a:r>
            <a:br>
              <a:rPr lang="de-DE" dirty="0"/>
            </a:b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7238FF-1FA3-40D1-8944-1F28F826A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327DAE5-3FEE-0440-88CD-F49A8E5364F1}"/>
              </a:ext>
            </a:extLst>
          </p:cNvPr>
          <p:cNvGrpSpPr/>
          <p:nvPr/>
        </p:nvGrpSpPr>
        <p:grpSpPr>
          <a:xfrm>
            <a:off x="1796537" y="5086691"/>
            <a:ext cx="3264926" cy="2427285"/>
            <a:chOff x="709831" y="3830114"/>
            <a:chExt cx="3950561" cy="2937014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FAF3BA4-25F6-4A4F-8A2E-74EC4254503C}"/>
                </a:ext>
              </a:extLst>
            </p:cNvPr>
            <p:cNvSpPr/>
            <p:nvPr/>
          </p:nvSpPr>
          <p:spPr>
            <a:xfrm>
              <a:off x="709833" y="3830114"/>
              <a:ext cx="1669001" cy="684452"/>
            </a:xfrm>
            <a:prstGeom prst="rect">
              <a:avLst/>
            </a:prstGeom>
            <a:solidFill>
              <a:srgbClr val="F1613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bg1"/>
                  </a:solidFill>
                </a:rPr>
                <a:t>Fähigkeit</a:t>
              </a: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1209BA96-D694-3644-9599-645520273445}"/>
                </a:ext>
              </a:extLst>
            </p:cNvPr>
            <p:cNvSpPr/>
            <p:nvPr/>
          </p:nvSpPr>
          <p:spPr>
            <a:xfrm>
              <a:off x="709831" y="4956395"/>
              <a:ext cx="1669002" cy="684452"/>
            </a:xfrm>
            <a:prstGeom prst="rect">
              <a:avLst/>
            </a:prstGeom>
            <a:solidFill>
              <a:srgbClr val="3DB4A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bg1"/>
                  </a:solidFill>
                </a:rPr>
                <a:t>Motivation</a:t>
              </a: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B5BB2E58-03A1-FC48-96F2-008294F1B337}"/>
                </a:ext>
              </a:extLst>
            </p:cNvPr>
            <p:cNvSpPr/>
            <p:nvPr/>
          </p:nvSpPr>
          <p:spPr>
            <a:xfrm>
              <a:off x="709831" y="6082676"/>
              <a:ext cx="1669003" cy="684452"/>
            </a:xfrm>
            <a:prstGeom prst="rect">
              <a:avLst/>
            </a:prstGeom>
            <a:solidFill>
              <a:srgbClr val="00AF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bg1"/>
                  </a:solidFill>
                </a:rPr>
                <a:t>Gelegenheit</a:t>
              </a: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A94027C1-E15B-A442-8DD9-C2EAAC77A0D4}"/>
                </a:ext>
              </a:extLst>
            </p:cNvPr>
            <p:cNvSpPr/>
            <p:nvPr/>
          </p:nvSpPr>
          <p:spPr>
            <a:xfrm>
              <a:off x="3293231" y="4956395"/>
              <a:ext cx="1367161" cy="684452"/>
            </a:xfrm>
            <a:prstGeom prst="rect">
              <a:avLst/>
            </a:prstGeom>
            <a:solidFill>
              <a:srgbClr val="01508E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bg1"/>
                  </a:solidFill>
                </a:rPr>
                <a:t>Verhalten</a:t>
              </a:r>
            </a:p>
          </p:txBody>
        </p:sp>
        <p:cxnSp>
          <p:nvCxnSpPr>
            <p:cNvPr id="11" name="Gerader Verbinder 11">
              <a:extLst>
                <a:ext uri="{FF2B5EF4-FFF2-40B4-BE49-F238E27FC236}">
                  <a16:creationId xmlns:a16="http://schemas.microsoft.com/office/drawing/2014/main" id="{9D8AD433-B729-1245-B12A-6212802376FB}"/>
                </a:ext>
              </a:extLst>
            </p:cNvPr>
            <p:cNvCxnSpPr>
              <a:cxnSpLocks/>
              <a:stCxn id="7" idx="3"/>
            </p:cNvCxnSpPr>
            <p:nvPr/>
          </p:nvCxnSpPr>
          <p:spPr>
            <a:xfrm>
              <a:off x="2378834" y="4172340"/>
              <a:ext cx="914397" cy="784055"/>
            </a:xfrm>
            <a:prstGeom prst="line">
              <a:avLst/>
            </a:prstGeom>
            <a:ln>
              <a:solidFill>
                <a:schemeClr val="tx2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Gerader Verbinder 12">
              <a:extLst>
                <a:ext uri="{FF2B5EF4-FFF2-40B4-BE49-F238E27FC236}">
                  <a16:creationId xmlns:a16="http://schemas.microsoft.com/office/drawing/2014/main" id="{7E12FADA-785E-3948-900F-77E81F933774}"/>
                </a:ext>
              </a:extLst>
            </p:cNvPr>
            <p:cNvCxnSpPr>
              <a:cxnSpLocks/>
              <a:stCxn id="8" idx="3"/>
              <a:endCxn id="10" idx="1"/>
            </p:cNvCxnSpPr>
            <p:nvPr/>
          </p:nvCxnSpPr>
          <p:spPr>
            <a:xfrm>
              <a:off x="2378833" y="5298621"/>
              <a:ext cx="914398" cy="0"/>
            </a:xfrm>
            <a:prstGeom prst="line">
              <a:avLst/>
            </a:prstGeom>
            <a:ln>
              <a:solidFill>
                <a:schemeClr val="tx2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Gerader Verbinder 15">
              <a:extLst>
                <a:ext uri="{FF2B5EF4-FFF2-40B4-BE49-F238E27FC236}">
                  <a16:creationId xmlns:a16="http://schemas.microsoft.com/office/drawing/2014/main" id="{E380319B-9FA0-EC4B-9C9E-200468EFCA37}"/>
                </a:ext>
              </a:extLst>
            </p:cNvPr>
            <p:cNvCxnSpPr>
              <a:cxnSpLocks/>
              <a:stCxn id="9" idx="3"/>
            </p:cNvCxnSpPr>
            <p:nvPr/>
          </p:nvCxnSpPr>
          <p:spPr>
            <a:xfrm flipV="1">
              <a:off x="2378834" y="5640847"/>
              <a:ext cx="914397" cy="784055"/>
            </a:xfrm>
            <a:prstGeom prst="line">
              <a:avLst/>
            </a:prstGeom>
            <a:ln>
              <a:solidFill>
                <a:schemeClr val="tx2"/>
              </a:solidFill>
              <a:headEnd type="arrow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Gerader Verbinder 27">
              <a:extLst>
                <a:ext uri="{FF2B5EF4-FFF2-40B4-BE49-F238E27FC236}">
                  <a16:creationId xmlns:a16="http://schemas.microsoft.com/office/drawing/2014/main" id="{87B0B0FA-ADAF-9444-9F35-7A27BCEB8B38}"/>
                </a:ext>
              </a:extLst>
            </p:cNvPr>
            <p:cNvCxnSpPr>
              <a:cxnSpLocks/>
              <a:stCxn id="7" idx="2"/>
              <a:endCxn id="8" idx="0"/>
            </p:cNvCxnSpPr>
            <p:nvPr/>
          </p:nvCxnSpPr>
          <p:spPr>
            <a:xfrm flipH="1">
              <a:off x="1544332" y="4514566"/>
              <a:ext cx="2" cy="441829"/>
            </a:xfrm>
            <a:prstGeom prst="line">
              <a:avLst/>
            </a:prstGeom>
            <a:ln>
              <a:solidFill>
                <a:schemeClr val="tx2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Gerader Verbinder 32">
              <a:extLst>
                <a:ext uri="{FF2B5EF4-FFF2-40B4-BE49-F238E27FC236}">
                  <a16:creationId xmlns:a16="http://schemas.microsoft.com/office/drawing/2014/main" id="{E383D863-8B57-B248-9A3D-9B6FCFF87392}"/>
                </a:ext>
              </a:extLst>
            </p:cNvPr>
            <p:cNvCxnSpPr>
              <a:cxnSpLocks/>
              <a:stCxn id="9" idx="0"/>
              <a:endCxn id="8" idx="2"/>
            </p:cNvCxnSpPr>
            <p:nvPr/>
          </p:nvCxnSpPr>
          <p:spPr>
            <a:xfrm flipH="1" flipV="1">
              <a:off x="1544332" y="5640847"/>
              <a:ext cx="1" cy="441829"/>
            </a:xfrm>
            <a:prstGeom prst="line">
              <a:avLst/>
            </a:prstGeom>
            <a:ln>
              <a:solidFill>
                <a:schemeClr val="tx2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21849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8FE51B2-8C3B-45D4-B6E5-121DEAF60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0E508E"/>
                </a:solidFill>
              </a:rPr>
              <a:t>Was untersuchen wir innerhalb des COM-B Modells?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solidFill>
                <a:srgbClr val="0E508E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CFE9A29-E1D1-45E4-B745-303226BA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COM-B Modell</a:t>
            </a:r>
            <a:br>
              <a:rPr lang="de-DE" dirty="0"/>
            </a:b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7238FF-1FA3-40D1-8944-1F28F826A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84EF825-481B-C14F-A141-A732D41F769F}"/>
              </a:ext>
            </a:extLst>
          </p:cNvPr>
          <p:cNvGrpSpPr/>
          <p:nvPr/>
        </p:nvGrpSpPr>
        <p:grpSpPr>
          <a:xfrm>
            <a:off x="142880" y="3207063"/>
            <a:ext cx="6571197" cy="3649699"/>
            <a:chOff x="-385495" y="4953000"/>
            <a:chExt cx="8336132" cy="3199569"/>
          </a:xfrm>
        </p:grpSpPr>
        <p:sp>
          <p:nvSpPr>
            <p:cNvPr id="17" name="Rechteck 6">
              <a:extLst>
                <a:ext uri="{FF2B5EF4-FFF2-40B4-BE49-F238E27FC236}">
                  <a16:creationId xmlns:a16="http://schemas.microsoft.com/office/drawing/2014/main" id="{B6A5FDB3-DD56-A545-97CF-DF781D61A28A}"/>
                </a:ext>
              </a:extLst>
            </p:cNvPr>
            <p:cNvSpPr/>
            <p:nvPr/>
          </p:nvSpPr>
          <p:spPr>
            <a:xfrm>
              <a:off x="-278970" y="4953000"/>
              <a:ext cx="1669001" cy="1146299"/>
            </a:xfrm>
            <a:prstGeom prst="rect">
              <a:avLst/>
            </a:prstGeom>
            <a:solidFill>
              <a:srgbClr val="F1613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>
                  <a:solidFill>
                    <a:schemeClr val="bg1"/>
                  </a:solidFill>
                </a:rPr>
                <a:t>Fähigkeit</a:t>
              </a:r>
            </a:p>
          </p:txBody>
        </p:sp>
        <p:sp>
          <p:nvSpPr>
            <p:cNvPr id="18" name="Rechteck 7">
              <a:extLst>
                <a:ext uri="{FF2B5EF4-FFF2-40B4-BE49-F238E27FC236}">
                  <a16:creationId xmlns:a16="http://schemas.microsoft.com/office/drawing/2014/main" id="{76CC4772-6DF2-9C49-B760-DA52083F6AD9}"/>
                </a:ext>
              </a:extLst>
            </p:cNvPr>
            <p:cNvSpPr/>
            <p:nvPr/>
          </p:nvSpPr>
          <p:spPr>
            <a:xfrm>
              <a:off x="-278972" y="6099299"/>
              <a:ext cx="1669002" cy="1145068"/>
            </a:xfrm>
            <a:prstGeom prst="rect">
              <a:avLst/>
            </a:prstGeom>
            <a:solidFill>
              <a:srgbClr val="3DB4A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>
                  <a:solidFill>
                    <a:schemeClr val="bg1"/>
                  </a:solidFill>
                </a:rPr>
                <a:t>Motivation</a:t>
              </a:r>
            </a:p>
          </p:txBody>
        </p:sp>
        <p:sp>
          <p:nvSpPr>
            <p:cNvPr id="19" name="Rechteck 8">
              <a:extLst>
                <a:ext uri="{FF2B5EF4-FFF2-40B4-BE49-F238E27FC236}">
                  <a16:creationId xmlns:a16="http://schemas.microsoft.com/office/drawing/2014/main" id="{324B193B-7575-884D-81D6-1680F3A6BE62}"/>
                </a:ext>
              </a:extLst>
            </p:cNvPr>
            <p:cNvSpPr/>
            <p:nvPr/>
          </p:nvSpPr>
          <p:spPr>
            <a:xfrm>
              <a:off x="-278972" y="7244367"/>
              <a:ext cx="1669003" cy="908202"/>
            </a:xfrm>
            <a:prstGeom prst="rect">
              <a:avLst/>
            </a:prstGeom>
            <a:solidFill>
              <a:srgbClr val="00AF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dirty="0">
                  <a:solidFill>
                    <a:schemeClr val="bg1"/>
                  </a:solidFill>
                </a:rPr>
                <a:t>Gelegenheit</a:t>
              </a:r>
            </a:p>
          </p:txBody>
        </p:sp>
        <p:sp>
          <p:nvSpPr>
            <p:cNvPr id="20" name="Rechteck 17">
              <a:extLst>
                <a:ext uri="{FF2B5EF4-FFF2-40B4-BE49-F238E27FC236}">
                  <a16:creationId xmlns:a16="http://schemas.microsoft.com/office/drawing/2014/main" id="{3FA807E8-CC74-B247-915E-C3B947A479D9}"/>
                </a:ext>
              </a:extLst>
            </p:cNvPr>
            <p:cNvSpPr/>
            <p:nvPr/>
          </p:nvSpPr>
          <p:spPr>
            <a:xfrm>
              <a:off x="1378923" y="6099298"/>
              <a:ext cx="6509570" cy="1145069"/>
            </a:xfrm>
            <a:prstGeom prst="rect">
              <a:avLst/>
            </a:prstGeom>
            <a:solidFill>
              <a:srgbClr val="3DB4A9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>
                  <a:solidFill>
                    <a:schemeClr val="bg1"/>
                  </a:solidFill>
                </a:rPr>
                <a:t>Jene mentalen Prozesse, die Verhalten aktivieren oder verhindern.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b="1" dirty="0">
                  <a:solidFill>
                    <a:schemeClr val="bg1"/>
                  </a:solidFill>
                </a:rPr>
                <a:t>Reflektierend</a:t>
              </a:r>
              <a:r>
                <a:rPr lang="de-DE" sz="1400" dirty="0">
                  <a:solidFill>
                    <a:schemeClr val="bg1"/>
                  </a:solidFill>
                </a:rPr>
                <a:t>: Bewusste mentale Prozesse, Abwägungen, Pläne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b="1" dirty="0">
                  <a:solidFill>
                    <a:schemeClr val="bg1"/>
                  </a:solidFill>
                </a:rPr>
                <a:t>Automatisch</a:t>
              </a:r>
              <a:r>
                <a:rPr lang="de-DE" sz="1400" dirty="0">
                  <a:solidFill>
                    <a:schemeClr val="bg1"/>
                  </a:solidFill>
                </a:rPr>
                <a:t>: automatische Prozesse, Emotionen, Verlangen, Impulse</a:t>
              </a:r>
            </a:p>
          </p:txBody>
        </p:sp>
        <p:sp>
          <p:nvSpPr>
            <p:cNvPr id="21" name="Rechteck 18">
              <a:extLst>
                <a:ext uri="{FF2B5EF4-FFF2-40B4-BE49-F238E27FC236}">
                  <a16:creationId xmlns:a16="http://schemas.microsoft.com/office/drawing/2014/main" id="{0D40994D-EF45-9F4F-A97C-9F2AC48F161E}"/>
                </a:ext>
              </a:extLst>
            </p:cNvPr>
            <p:cNvSpPr/>
            <p:nvPr/>
          </p:nvSpPr>
          <p:spPr>
            <a:xfrm>
              <a:off x="1390030" y="4953000"/>
              <a:ext cx="6498463" cy="1145069"/>
            </a:xfrm>
            <a:prstGeom prst="rect">
              <a:avLst/>
            </a:prstGeom>
            <a:solidFill>
              <a:srgbClr val="F1613F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>
                  <a:solidFill>
                    <a:schemeClr val="bg1"/>
                  </a:solidFill>
                </a:rPr>
                <a:t>Die individuelle Fähigkeit einer entsprechenden Aktivität nachzugehen.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b="1" dirty="0">
                  <a:solidFill>
                    <a:schemeClr val="bg1"/>
                  </a:solidFill>
                </a:rPr>
                <a:t>Körperlich</a:t>
              </a:r>
              <a:r>
                <a:rPr lang="de-DE" sz="1400" dirty="0">
                  <a:solidFill>
                    <a:schemeClr val="bg1"/>
                  </a:solidFill>
                </a:rPr>
                <a:t>: Stärke, Fertigkeit, Ausdauer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b="1" dirty="0">
                  <a:solidFill>
                    <a:schemeClr val="bg1"/>
                  </a:solidFill>
                </a:rPr>
                <a:t>Psychologisch</a:t>
              </a:r>
              <a:r>
                <a:rPr lang="de-DE" sz="1400" dirty="0">
                  <a:solidFill>
                    <a:schemeClr val="bg1"/>
                  </a:solidFill>
                </a:rPr>
                <a:t>: Wissen, mentale Prozesse wie argumentieren, psychische Stärke.</a:t>
              </a:r>
            </a:p>
          </p:txBody>
        </p:sp>
        <p:sp>
          <p:nvSpPr>
            <p:cNvPr id="22" name="Rechteck 19">
              <a:extLst>
                <a:ext uri="{FF2B5EF4-FFF2-40B4-BE49-F238E27FC236}">
                  <a16:creationId xmlns:a16="http://schemas.microsoft.com/office/drawing/2014/main" id="{6FD1F7B0-FC79-0F45-A680-95930C43880E}"/>
                </a:ext>
              </a:extLst>
            </p:cNvPr>
            <p:cNvSpPr/>
            <p:nvPr/>
          </p:nvSpPr>
          <p:spPr>
            <a:xfrm>
              <a:off x="1378924" y="7244367"/>
              <a:ext cx="6509565" cy="908202"/>
            </a:xfrm>
            <a:prstGeom prst="rect">
              <a:avLst/>
            </a:prstGeom>
            <a:solidFill>
              <a:srgbClr val="00AFDC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dirty="0">
                  <a:solidFill>
                    <a:schemeClr val="bg1"/>
                  </a:solidFill>
                </a:rPr>
                <a:t>Jene Faktoren außerhalb des Individuums, die Verhalten beeinflussen.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b="1" dirty="0">
                  <a:solidFill>
                    <a:schemeClr val="bg1"/>
                  </a:solidFill>
                </a:rPr>
                <a:t>Infrastrukturell</a:t>
              </a:r>
              <a:r>
                <a:rPr lang="de-DE" sz="1400" dirty="0">
                  <a:solidFill>
                    <a:schemeClr val="bg1"/>
                  </a:solidFill>
                </a:rPr>
                <a:t>: Zeit, Ort und Ressourcen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de-DE" sz="1400" b="1" dirty="0">
                  <a:solidFill>
                    <a:schemeClr val="bg1"/>
                  </a:solidFill>
                </a:rPr>
                <a:t>Sozial</a:t>
              </a:r>
              <a:r>
                <a:rPr lang="de-DE" sz="1400" dirty="0">
                  <a:solidFill>
                    <a:schemeClr val="bg1"/>
                  </a:solidFill>
                </a:rPr>
                <a:t>: Kulturen, Normen und soziale Stimuli</a:t>
              </a:r>
            </a:p>
          </p:txBody>
        </p:sp>
        <p:cxnSp>
          <p:nvCxnSpPr>
            <p:cNvPr id="23" name="Gerader Verbinder 23">
              <a:extLst>
                <a:ext uri="{FF2B5EF4-FFF2-40B4-BE49-F238E27FC236}">
                  <a16:creationId xmlns:a16="http://schemas.microsoft.com/office/drawing/2014/main" id="{BA53FED4-D435-924B-BE69-E66B45306ECB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1319009" y="5069338"/>
              <a:ext cx="1474" cy="941033"/>
            </a:xfrm>
            <a:prstGeom prst="line">
              <a:avLst/>
            </a:prstGeom>
            <a:ln>
              <a:solidFill>
                <a:schemeClr val="bg1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Gerader Verbinder 28">
              <a:extLst>
                <a:ext uri="{FF2B5EF4-FFF2-40B4-BE49-F238E27FC236}">
                  <a16:creationId xmlns:a16="http://schemas.microsoft.com/office/drawing/2014/main" id="{EEC4E7F8-869E-2D41-B7C1-EADA215558C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19009" y="7333144"/>
              <a:ext cx="0" cy="754602"/>
            </a:xfrm>
            <a:prstGeom prst="line">
              <a:avLst/>
            </a:prstGeom>
            <a:ln>
              <a:solidFill>
                <a:schemeClr val="bg1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Gerader Verbinder 29">
              <a:extLst>
                <a:ext uri="{FF2B5EF4-FFF2-40B4-BE49-F238E27FC236}">
                  <a16:creationId xmlns:a16="http://schemas.microsoft.com/office/drawing/2014/main" id="{453C91FD-CB89-ED49-9645-59A39731BEC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320483" y="6179047"/>
              <a:ext cx="0" cy="946392"/>
            </a:xfrm>
            <a:prstGeom prst="line">
              <a:avLst/>
            </a:prstGeom>
            <a:ln>
              <a:solidFill>
                <a:schemeClr val="bg1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30">
              <a:extLst>
                <a:ext uri="{FF2B5EF4-FFF2-40B4-BE49-F238E27FC236}">
                  <a16:creationId xmlns:a16="http://schemas.microsoft.com/office/drawing/2014/main" id="{2A5524C6-034D-5A43-9B9A-C2FECAB010F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-385495" y="6090119"/>
              <a:ext cx="8336132" cy="9180"/>
            </a:xfrm>
            <a:prstGeom prst="line">
              <a:avLst/>
            </a:prstGeom>
            <a:ln>
              <a:solidFill>
                <a:schemeClr val="bg1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Gerader Verbinder 31">
              <a:extLst>
                <a:ext uri="{FF2B5EF4-FFF2-40B4-BE49-F238E27FC236}">
                  <a16:creationId xmlns:a16="http://schemas.microsoft.com/office/drawing/2014/main" id="{BE6AD751-4639-A34E-BCCD-EA251294BF0E}"/>
                </a:ext>
              </a:extLst>
            </p:cNvPr>
            <p:cNvCxnSpPr>
              <a:cxnSpLocks/>
            </p:cNvCxnSpPr>
            <p:nvPr/>
          </p:nvCxnSpPr>
          <p:spPr>
            <a:xfrm>
              <a:off x="-278970" y="7244367"/>
              <a:ext cx="8167459" cy="0"/>
            </a:xfrm>
            <a:prstGeom prst="line">
              <a:avLst/>
            </a:prstGeom>
            <a:ln>
              <a:solidFill>
                <a:schemeClr val="bg1"/>
              </a:solidFill>
              <a:headEnd type="none" w="med" len="med"/>
              <a:tailEnd type="none" w="med" len="me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94937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8FE51B2-8C3B-45D4-B6E5-121DEAF60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0E508E"/>
                </a:solidFill>
              </a:rPr>
              <a:t>Anwendung des COM-B Modells auf das eigene Projekt</a:t>
            </a:r>
          </a:p>
          <a:p>
            <a:pPr marL="0" indent="0">
              <a:buNone/>
            </a:pPr>
            <a:endParaRPr lang="de-DE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solidFill>
                <a:srgbClr val="0E508E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CFE9A29-E1D1-45E4-B745-303226BA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COM-B Modell</a:t>
            </a:r>
            <a:br>
              <a:rPr lang="de-DE" dirty="0"/>
            </a:b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7238FF-1FA3-40D1-8944-1F28F826A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A5A9A7B-9427-A040-95CD-D53DCB7F9563}"/>
              </a:ext>
            </a:extLst>
          </p:cNvPr>
          <p:cNvSpPr/>
          <p:nvPr/>
        </p:nvSpPr>
        <p:spPr>
          <a:xfrm>
            <a:off x="432075" y="3081122"/>
            <a:ext cx="1324743" cy="1106772"/>
          </a:xfrm>
          <a:prstGeom prst="rect">
            <a:avLst/>
          </a:prstGeom>
          <a:solidFill>
            <a:srgbClr val="F161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Fähigkeit</a:t>
            </a:r>
          </a:p>
        </p:txBody>
      </p:sp>
      <p:sp>
        <p:nvSpPr>
          <p:cNvPr id="8" name="Rechteck 18">
            <a:extLst>
              <a:ext uri="{FF2B5EF4-FFF2-40B4-BE49-F238E27FC236}">
                <a16:creationId xmlns:a16="http://schemas.microsoft.com/office/drawing/2014/main" id="{50A2B612-6F19-2344-89D6-951047FCF31E}"/>
              </a:ext>
            </a:extLst>
          </p:cNvPr>
          <p:cNvSpPr/>
          <p:nvPr/>
        </p:nvSpPr>
        <p:spPr>
          <a:xfrm>
            <a:off x="432075" y="4338919"/>
            <a:ext cx="6052232" cy="4824682"/>
          </a:xfrm>
          <a:prstGeom prst="rect">
            <a:avLst/>
          </a:prstGeom>
          <a:noFill/>
          <a:ln w="28575">
            <a:solidFill>
              <a:srgbClr val="F1613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200" b="1" dirty="0">
                <a:solidFill>
                  <a:srgbClr val="0E508E"/>
                </a:solidFill>
              </a:rPr>
              <a:t>Schritte 1: 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de-DE" sz="1200" dirty="0">
                <a:solidFill>
                  <a:srgbClr val="0E508E"/>
                </a:solidFill>
              </a:rPr>
              <a:t>Gibt es körperliche Barrieren für das Verhalten?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de-DE" sz="1200" dirty="0">
                <a:solidFill>
                  <a:srgbClr val="0E508E"/>
                </a:solidFill>
              </a:rPr>
              <a:t>Was sind mögliche psychologischen Barrieren für das Verhalten?</a:t>
            </a:r>
          </a:p>
          <a:p>
            <a:r>
              <a:rPr lang="de-DE" sz="1200" b="1" dirty="0">
                <a:solidFill>
                  <a:srgbClr val="0E508E"/>
                </a:solidFill>
              </a:rPr>
              <a:t>Schritt 2: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de-DE" sz="1200" dirty="0">
                <a:solidFill>
                  <a:srgbClr val="0E508E"/>
                </a:solidFill>
              </a:rPr>
              <a:t>Was müsste die Zielgruppe wissen oder lernen, um das Zielverhalten auszuführen?</a:t>
            </a:r>
          </a:p>
          <a:p>
            <a:pPr marL="171450" indent="-171450">
              <a:buFont typeface="Wingdings" pitchFamily="2" charset="2"/>
              <a:buChar char="Ø"/>
            </a:pPr>
            <a:r>
              <a:rPr lang="de-DE" sz="1200" dirty="0">
                <a:solidFill>
                  <a:srgbClr val="0E508E"/>
                </a:solidFill>
              </a:rPr>
              <a:t>Welches Wissen, Fertigkeiten und/oder Fähigkeiten erfordert das neue Verhalten?</a:t>
            </a:r>
          </a:p>
          <a:p>
            <a:endParaRPr lang="de-DE" sz="1200" dirty="0">
              <a:solidFill>
                <a:srgbClr val="0E508E"/>
              </a:solidFill>
            </a:endParaRPr>
          </a:p>
          <a:p>
            <a:r>
              <a:rPr lang="de-DE" sz="1200" u="sng" dirty="0">
                <a:solidFill>
                  <a:srgbClr val="0E508E"/>
                </a:solidFill>
              </a:rPr>
              <a:t>Notizen</a:t>
            </a:r>
          </a:p>
          <a:p>
            <a:pPr marL="171450" indent="-171450">
              <a:buFont typeface="Wingdings" pitchFamily="2" charset="2"/>
              <a:buChar char="Ø"/>
            </a:pPr>
            <a:endParaRPr lang="de-DE" sz="1400" dirty="0">
              <a:solidFill>
                <a:srgbClr val="0E508E"/>
              </a:solidFill>
            </a:endParaRPr>
          </a:p>
          <a:p>
            <a:endParaRPr lang="de-DE" sz="1400" dirty="0">
              <a:solidFill>
                <a:srgbClr val="0E508E"/>
              </a:solidFill>
            </a:endParaRPr>
          </a:p>
        </p:txBody>
      </p:sp>
      <p:sp>
        <p:nvSpPr>
          <p:cNvPr id="9" name="Rechteck 6">
            <a:extLst>
              <a:ext uri="{FF2B5EF4-FFF2-40B4-BE49-F238E27FC236}">
                <a16:creationId xmlns:a16="http://schemas.microsoft.com/office/drawing/2014/main" id="{ECEFEF87-7DFE-5448-B1B5-73A2E84120CA}"/>
              </a:ext>
            </a:extLst>
          </p:cNvPr>
          <p:cNvSpPr/>
          <p:nvPr/>
        </p:nvSpPr>
        <p:spPr>
          <a:xfrm>
            <a:off x="1845993" y="3081122"/>
            <a:ext cx="4579932" cy="1106772"/>
          </a:xfrm>
          <a:prstGeom prst="rect">
            <a:avLst/>
          </a:prstGeom>
          <a:solidFill>
            <a:srgbClr val="F161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dirty="0">
                <a:solidFill>
                  <a:schemeClr val="bg1"/>
                </a:solidFill>
              </a:rPr>
              <a:t>Die individuelle Fähigkeit einer entsprechenden Aktivität nachzugehen.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b="1" dirty="0">
                <a:solidFill>
                  <a:schemeClr val="bg1"/>
                </a:solidFill>
              </a:rPr>
              <a:t>Körperlich</a:t>
            </a:r>
            <a:r>
              <a:rPr lang="de-DE" sz="1200" dirty="0">
                <a:solidFill>
                  <a:schemeClr val="bg1"/>
                </a:solidFill>
              </a:rPr>
              <a:t>: Stärke, Fertigkeit, Ausdauer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b="1" dirty="0">
                <a:solidFill>
                  <a:schemeClr val="bg1"/>
                </a:solidFill>
              </a:rPr>
              <a:t>Psychologisch</a:t>
            </a:r>
            <a:r>
              <a:rPr lang="de-DE" sz="1200" dirty="0">
                <a:solidFill>
                  <a:schemeClr val="bg1"/>
                </a:solidFill>
              </a:rPr>
              <a:t>: Wissen, mentale Prozesse wie argumentieren, psychische Stärke.</a:t>
            </a:r>
          </a:p>
        </p:txBody>
      </p:sp>
    </p:spTree>
    <p:extLst>
      <p:ext uri="{BB962C8B-B14F-4D97-AF65-F5344CB8AC3E}">
        <p14:creationId xmlns:p14="http://schemas.microsoft.com/office/powerpoint/2010/main" val="94545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8FE51B2-8C3B-45D4-B6E5-121DEAF60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0E508E"/>
                </a:solidFill>
              </a:rPr>
              <a:t>Anwendung des COM-B Modells auf das eigene Projekt</a:t>
            </a:r>
          </a:p>
          <a:p>
            <a:pPr marL="0" indent="0">
              <a:buNone/>
            </a:pPr>
            <a:endParaRPr lang="de-DE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solidFill>
                <a:srgbClr val="0E508E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CFE9A29-E1D1-45E4-B745-303226BA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COM-B Modell</a:t>
            </a:r>
            <a:br>
              <a:rPr lang="de-DE" dirty="0"/>
            </a:b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7238FF-1FA3-40D1-8944-1F28F826A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A5A9A7B-9427-A040-95CD-D53DCB7F9563}"/>
              </a:ext>
            </a:extLst>
          </p:cNvPr>
          <p:cNvSpPr/>
          <p:nvPr/>
        </p:nvSpPr>
        <p:spPr>
          <a:xfrm>
            <a:off x="432075" y="3081122"/>
            <a:ext cx="1324743" cy="110677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Gelegenheit</a:t>
            </a:r>
          </a:p>
        </p:txBody>
      </p:sp>
      <p:sp>
        <p:nvSpPr>
          <p:cNvPr id="8" name="Rechteck 18">
            <a:extLst>
              <a:ext uri="{FF2B5EF4-FFF2-40B4-BE49-F238E27FC236}">
                <a16:creationId xmlns:a16="http://schemas.microsoft.com/office/drawing/2014/main" id="{50A2B612-6F19-2344-89D6-951047FCF31E}"/>
              </a:ext>
            </a:extLst>
          </p:cNvPr>
          <p:cNvSpPr/>
          <p:nvPr/>
        </p:nvSpPr>
        <p:spPr>
          <a:xfrm>
            <a:off x="432075" y="4338919"/>
            <a:ext cx="6052232" cy="4824682"/>
          </a:xfrm>
          <a:prstGeom prst="rect">
            <a:avLst/>
          </a:prstGeom>
          <a:noFill/>
          <a:ln w="28575"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200" dirty="0">
                <a:solidFill>
                  <a:srgbClr val="0E508E"/>
                </a:solidFill>
              </a:rPr>
              <a:t>Schritte 1: </a:t>
            </a:r>
          </a:p>
          <a:p>
            <a:r>
              <a:rPr lang="de-DE" sz="1200" dirty="0">
                <a:solidFill>
                  <a:srgbClr val="0E508E"/>
                </a:solidFill>
              </a:rPr>
              <a:t>Gibt es infrastrukturelle Barrieren für das Verhalten?</a:t>
            </a:r>
          </a:p>
          <a:p>
            <a:r>
              <a:rPr lang="de-DE" sz="1200" dirty="0">
                <a:solidFill>
                  <a:srgbClr val="0E508E"/>
                </a:solidFill>
              </a:rPr>
              <a:t>Was sind mögliche sozialen Barrieren für das Verhalten?</a:t>
            </a:r>
          </a:p>
          <a:p>
            <a:r>
              <a:rPr lang="de-DE" sz="1200" dirty="0">
                <a:solidFill>
                  <a:srgbClr val="0E508E"/>
                </a:solidFill>
              </a:rPr>
              <a:t>Schritt 2:</a:t>
            </a:r>
          </a:p>
          <a:p>
            <a:r>
              <a:rPr lang="de-DE" sz="1200" dirty="0">
                <a:solidFill>
                  <a:srgbClr val="0E508E"/>
                </a:solidFill>
              </a:rPr>
              <a:t>Welche Umgebung könnte das Zielverhalten ermöglichen, begünstigen oder unterstützen? </a:t>
            </a:r>
          </a:p>
          <a:p>
            <a:r>
              <a:rPr lang="de-DE" sz="1200" dirty="0">
                <a:solidFill>
                  <a:srgbClr val="0E508E"/>
                </a:solidFill>
              </a:rPr>
              <a:t>Welche Infrastruktur, welche Anreize, welche Normen, welche Denkweisen, welches soziale Umfeld…?</a:t>
            </a:r>
          </a:p>
          <a:p>
            <a:endParaRPr lang="de-DE" sz="1200" b="1" dirty="0">
              <a:solidFill>
                <a:srgbClr val="0E508E"/>
              </a:solidFill>
            </a:endParaRPr>
          </a:p>
          <a:p>
            <a:r>
              <a:rPr lang="de-DE" sz="1200" u="sng" dirty="0">
                <a:solidFill>
                  <a:srgbClr val="0E508E"/>
                </a:solidFill>
              </a:rPr>
              <a:t>Notizen</a:t>
            </a:r>
          </a:p>
        </p:txBody>
      </p:sp>
      <p:sp>
        <p:nvSpPr>
          <p:cNvPr id="9" name="Rechteck 6">
            <a:extLst>
              <a:ext uri="{FF2B5EF4-FFF2-40B4-BE49-F238E27FC236}">
                <a16:creationId xmlns:a16="http://schemas.microsoft.com/office/drawing/2014/main" id="{ECEFEF87-7DFE-5448-B1B5-73A2E84120CA}"/>
              </a:ext>
            </a:extLst>
          </p:cNvPr>
          <p:cNvSpPr/>
          <p:nvPr/>
        </p:nvSpPr>
        <p:spPr>
          <a:xfrm>
            <a:off x="1845993" y="3081122"/>
            <a:ext cx="4579932" cy="1106772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dirty="0">
                <a:solidFill>
                  <a:schemeClr val="bg1"/>
                </a:solidFill>
              </a:rPr>
              <a:t>Jene Faktoren außerhalb des Individuums, die Verhalten beeinflussen.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b="1" dirty="0">
                <a:solidFill>
                  <a:schemeClr val="bg1"/>
                </a:solidFill>
              </a:rPr>
              <a:t>Infrastrukturell: </a:t>
            </a:r>
            <a:r>
              <a:rPr lang="de-DE" sz="1200" dirty="0">
                <a:solidFill>
                  <a:schemeClr val="bg1"/>
                </a:solidFill>
              </a:rPr>
              <a:t>Zeit, Ort und Ressourcen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b="1" dirty="0">
                <a:solidFill>
                  <a:schemeClr val="bg1"/>
                </a:solidFill>
              </a:rPr>
              <a:t>Sozial: </a:t>
            </a:r>
            <a:r>
              <a:rPr lang="de-DE" sz="1200" dirty="0">
                <a:solidFill>
                  <a:schemeClr val="bg1"/>
                </a:solidFill>
              </a:rPr>
              <a:t>Kulturen, Normen und soziale Stimuli</a:t>
            </a:r>
          </a:p>
        </p:txBody>
      </p:sp>
    </p:spTree>
    <p:extLst>
      <p:ext uri="{BB962C8B-B14F-4D97-AF65-F5344CB8AC3E}">
        <p14:creationId xmlns:p14="http://schemas.microsoft.com/office/powerpoint/2010/main" val="1631646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8FE51B2-8C3B-45D4-B6E5-121DEAF60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rgbClr val="0E508E"/>
                </a:solidFill>
              </a:rPr>
              <a:t>Anwendung des COM-B Modells auf das eigene Projekt</a:t>
            </a:r>
          </a:p>
          <a:p>
            <a:pPr marL="0" indent="0">
              <a:buNone/>
            </a:pPr>
            <a:endParaRPr lang="de-DE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solidFill>
                <a:srgbClr val="0E508E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CFE9A29-E1D1-45E4-B745-303226BA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COM-B Modell</a:t>
            </a:r>
            <a:br>
              <a:rPr lang="de-DE" dirty="0"/>
            </a:b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7238FF-1FA3-40D1-8944-1F28F826A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A5A9A7B-9427-A040-95CD-D53DCB7F9563}"/>
              </a:ext>
            </a:extLst>
          </p:cNvPr>
          <p:cNvSpPr/>
          <p:nvPr/>
        </p:nvSpPr>
        <p:spPr>
          <a:xfrm>
            <a:off x="432075" y="3081122"/>
            <a:ext cx="1324743" cy="1106772"/>
          </a:xfrm>
          <a:prstGeom prst="rect">
            <a:avLst/>
          </a:prstGeom>
          <a:solidFill>
            <a:srgbClr val="4EB5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Motivation</a:t>
            </a:r>
          </a:p>
        </p:txBody>
      </p:sp>
      <p:sp>
        <p:nvSpPr>
          <p:cNvPr id="8" name="Rechteck 18">
            <a:extLst>
              <a:ext uri="{FF2B5EF4-FFF2-40B4-BE49-F238E27FC236}">
                <a16:creationId xmlns:a16="http://schemas.microsoft.com/office/drawing/2014/main" id="{50A2B612-6F19-2344-89D6-951047FCF31E}"/>
              </a:ext>
            </a:extLst>
          </p:cNvPr>
          <p:cNvSpPr/>
          <p:nvPr/>
        </p:nvSpPr>
        <p:spPr>
          <a:xfrm>
            <a:off x="432075" y="4338919"/>
            <a:ext cx="6052232" cy="4824682"/>
          </a:xfrm>
          <a:prstGeom prst="rect">
            <a:avLst/>
          </a:prstGeom>
          <a:noFill/>
          <a:ln w="28575">
            <a:solidFill>
              <a:srgbClr val="3DB4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de-DE" sz="1200" dirty="0">
                <a:solidFill>
                  <a:srgbClr val="0E508E"/>
                </a:solidFill>
              </a:rPr>
              <a:t>Schritte 1: </a:t>
            </a:r>
          </a:p>
          <a:p>
            <a:r>
              <a:rPr lang="de-DE" sz="1200" dirty="0">
                <a:solidFill>
                  <a:srgbClr val="0E508E"/>
                </a:solidFill>
              </a:rPr>
              <a:t>Welche bewussten mentalen Prozesse laufen ab und beeinflussen die Motivation negativ?</a:t>
            </a:r>
          </a:p>
          <a:p>
            <a:r>
              <a:rPr lang="de-DE" sz="1200" dirty="0">
                <a:solidFill>
                  <a:srgbClr val="0E508E"/>
                </a:solidFill>
              </a:rPr>
              <a:t>Welche Emotionen und Impulse begünstigen dies?</a:t>
            </a:r>
          </a:p>
          <a:p>
            <a:r>
              <a:rPr lang="de-DE" sz="1200" dirty="0">
                <a:solidFill>
                  <a:srgbClr val="0E508E"/>
                </a:solidFill>
              </a:rPr>
              <a:t>Schritt 2:</a:t>
            </a:r>
          </a:p>
          <a:p>
            <a:r>
              <a:rPr lang="de-DE" sz="1200" dirty="0">
                <a:solidFill>
                  <a:srgbClr val="0E508E"/>
                </a:solidFill>
              </a:rPr>
              <a:t>Was könnte die Zielgruppe motivieren, das neue Verhalten auszuführen? </a:t>
            </a:r>
          </a:p>
          <a:p>
            <a:r>
              <a:rPr lang="de-DE" sz="1200" dirty="0">
                <a:solidFill>
                  <a:srgbClr val="0E508E"/>
                </a:solidFill>
              </a:rPr>
              <a:t>Wie könnte die Zielgruppe Spaß am neuen Verhalten haben? </a:t>
            </a:r>
          </a:p>
          <a:p>
            <a:endParaRPr lang="de-DE" sz="1200" dirty="0">
              <a:solidFill>
                <a:srgbClr val="0E508E"/>
              </a:solidFill>
            </a:endParaRPr>
          </a:p>
          <a:p>
            <a:r>
              <a:rPr lang="de-DE" sz="1200" u="sng" dirty="0">
                <a:solidFill>
                  <a:srgbClr val="0E508E"/>
                </a:solidFill>
              </a:rPr>
              <a:t>Notizen</a:t>
            </a:r>
          </a:p>
        </p:txBody>
      </p:sp>
      <p:sp>
        <p:nvSpPr>
          <p:cNvPr id="9" name="Rechteck 6">
            <a:extLst>
              <a:ext uri="{FF2B5EF4-FFF2-40B4-BE49-F238E27FC236}">
                <a16:creationId xmlns:a16="http://schemas.microsoft.com/office/drawing/2014/main" id="{ECEFEF87-7DFE-5448-B1B5-73A2E84120CA}"/>
              </a:ext>
            </a:extLst>
          </p:cNvPr>
          <p:cNvSpPr/>
          <p:nvPr/>
        </p:nvSpPr>
        <p:spPr>
          <a:xfrm>
            <a:off x="1845993" y="3081122"/>
            <a:ext cx="4579932" cy="1106772"/>
          </a:xfrm>
          <a:prstGeom prst="rect">
            <a:avLst/>
          </a:prstGeom>
          <a:solidFill>
            <a:srgbClr val="4EB5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1200" dirty="0">
                <a:solidFill>
                  <a:schemeClr val="bg1"/>
                </a:solidFill>
              </a:rPr>
              <a:t>Jene mentalen Prozesse, die Verhalten aktivieren oder verhindern.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b="1" dirty="0">
                <a:solidFill>
                  <a:schemeClr val="bg1"/>
                </a:solidFill>
              </a:rPr>
              <a:t>Reflektierend: </a:t>
            </a:r>
            <a:r>
              <a:rPr lang="de-DE" sz="1200" dirty="0">
                <a:solidFill>
                  <a:schemeClr val="bg1"/>
                </a:solidFill>
              </a:rPr>
              <a:t>Bewusste mentale Prozesse, Abwägungen, Pläne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200" b="1" dirty="0">
                <a:solidFill>
                  <a:schemeClr val="bg1"/>
                </a:solidFill>
              </a:rPr>
              <a:t>Automatisch: </a:t>
            </a:r>
            <a:r>
              <a:rPr lang="de-DE" sz="1200" dirty="0">
                <a:solidFill>
                  <a:schemeClr val="bg1"/>
                </a:solidFill>
              </a:rPr>
              <a:t>automatische Prozesse, Emotionen, Verlangen, Impulse</a:t>
            </a:r>
          </a:p>
        </p:txBody>
      </p:sp>
    </p:spTree>
    <p:extLst>
      <p:ext uri="{BB962C8B-B14F-4D97-AF65-F5344CB8AC3E}">
        <p14:creationId xmlns:p14="http://schemas.microsoft.com/office/powerpoint/2010/main" val="957199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E8FE51B2-8C3B-45D4-B6E5-121DEAF60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b="1" dirty="0">
                <a:solidFill>
                  <a:schemeClr val="tx2"/>
                </a:solidFill>
              </a:rPr>
              <a:t>Zusammenfassung der Erkenntnisse </a:t>
            </a:r>
          </a:p>
          <a:p>
            <a:pPr marL="0" indent="0">
              <a:spcAft>
                <a:spcPts val="0"/>
              </a:spcAft>
              <a:buNone/>
            </a:pPr>
            <a:r>
              <a:rPr lang="de-DE" b="1">
                <a:solidFill>
                  <a:schemeClr val="tx1"/>
                </a:solidFill>
              </a:rPr>
              <a:t>Zielgruppe</a:t>
            </a:r>
            <a:r>
              <a:rPr lang="de-DE" b="1" dirty="0">
                <a:solidFill>
                  <a:schemeClr val="tx1"/>
                </a:solidFill>
              </a:rPr>
              <a:t>:</a:t>
            </a:r>
          </a:p>
          <a:p>
            <a:pPr marL="0" indent="0">
              <a:spcAft>
                <a:spcPts val="0"/>
              </a:spcAft>
              <a:buNone/>
            </a:pPr>
            <a:r>
              <a:rPr lang="de-DE" b="1" dirty="0">
                <a:solidFill>
                  <a:schemeClr val="tx1"/>
                </a:solidFill>
              </a:rPr>
              <a:t>Verhalten: </a:t>
            </a:r>
          </a:p>
          <a:p>
            <a:pPr marL="0" indent="0">
              <a:buNone/>
            </a:pPr>
            <a:endParaRPr lang="de-DE" b="1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>
              <a:solidFill>
                <a:srgbClr val="0E508E"/>
              </a:solidFill>
            </a:endParaRP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CFE9A29-E1D1-45E4-B745-303226BAE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Das COM-B Modell</a:t>
            </a:r>
            <a:br>
              <a:rPr lang="de-DE" dirty="0"/>
            </a:br>
            <a:endParaRPr lang="de-DE" dirty="0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7238FF-1FA3-40D1-8944-1F28F826A09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AA5A9A7B-9427-A040-95CD-D53DCB7F9563}"/>
              </a:ext>
            </a:extLst>
          </p:cNvPr>
          <p:cNvSpPr/>
          <p:nvPr/>
        </p:nvSpPr>
        <p:spPr>
          <a:xfrm>
            <a:off x="432075" y="3785935"/>
            <a:ext cx="1324743" cy="178819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Fähigkeit</a:t>
            </a:r>
          </a:p>
        </p:txBody>
      </p:sp>
      <p:sp>
        <p:nvSpPr>
          <p:cNvPr id="9" name="Rechteck 6">
            <a:extLst>
              <a:ext uri="{FF2B5EF4-FFF2-40B4-BE49-F238E27FC236}">
                <a16:creationId xmlns:a16="http://schemas.microsoft.com/office/drawing/2014/main" id="{ECEFEF87-7DFE-5448-B1B5-73A2E84120CA}"/>
              </a:ext>
            </a:extLst>
          </p:cNvPr>
          <p:cNvSpPr/>
          <p:nvPr/>
        </p:nvSpPr>
        <p:spPr>
          <a:xfrm>
            <a:off x="1845993" y="3785936"/>
            <a:ext cx="4579932" cy="1788200"/>
          </a:xfrm>
          <a:prstGeom prst="rect">
            <a:avLst/>
          </a:prstGeom>
          <a:noFill/>
          <a:ln>
            <a:solidFill>
              <a:srgbClr val="F1613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10" name="Rechteck 6">
            <a:extLst>
              <a:ext uri="{FF2B5EF4-FFF2-40B4-BE49-F238E27FC236}">
                <a16:creationId xmlns:a16="http://schemas.microsoft.com/office/drawing/2014/main" id="{49FECDF5-82E0-EE45-B417-DF7CF7EBBACE}"/>
              </a:ext>
            </a:extLst>
          </p:cNvPr>
          <p:cNvSpPr/>
          <p:nvPr/>
        </p:nvSpPr>
        <p:spPr>
          <a:xfrm>
            <a:off x="432075" y="5597852"/>
            <a:ext cx="1324743" cy="1788199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Gelegenheit</a:t>
            </a:r>
          </a:p>
        </p:txBody>
      </p:sp>
      <p:sp>
        <p:nvSpPr>
          <p:cNvPr id="11" name="Rechteck 6">
            <a:extLst>
              <a:ext uri="{FF2B5EF4-FFF2-40B4-BE49-F238E27FC236}">
                <a16:creationId xmlns:a16="http://schemas.microsoft.com/office/drawing/2014/main" id="{0A32162B-7F90-E74F-B386-9526C78F6269}"/>
              </a:ext>
            </a:extLst>
          </p:cNvPr>
          <p:cNvSpPr/>
          <p:nvPr/>
        </p:nvSpPr>
        <p:spPr>
          <a:xfrm>
            <a:off x="1845993" y="5597853"/>
            <a:ext cx="4579932" cy="1788200"/>
          </a:xfrm>
          <a:prstGeom prst="rect">
            <a:avLst/>
          </a:prstGeom>
          <a:noFill/>
          <a:ln>
            <a:solidFill>
              <a:schemeClr val="bg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200" dirty="0">
              <a:solidFill>
                <a:schemeClr val="bg1"/>
              </a:solidFill>
            </a:endParaRPr>
          </a:p>
        </p:txBody>
      </p:sp>
      <p:sp>
        <p:nvSpPr>
          <p:cNvPr id="12" name="Rechteck 6">
            <a:extLst>
              <a:ext uri="{FF2B5EF4-FFF2-40B4-BE49-F238E27FC236}">
                <a16:creationId xmlns:a16="http://schemas.microsoft.com/office/drawing/2014/main" id="{A6B465A4-AE0D-2A4C-B624-23830256373B}"/>
              </a:ext>
            </a:extLst>
          </p:cNvPr>
          <p:cNvSpPr/>
          <p:nvPr/>
        </p:nvSpPr>
        <p:spPr>
          <a:xfrm>
            <a:off x="429025" y="7425809"/>
            <a:ext cx="1324743" cy="1788199"/>
          </a:xfrm>
          <a:prstGeom prst="rect">
            <a:avLst/>
          </a:prstGeom>
          <a:solidFill>
            <a:srgbClr val="4EB5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1"/>
                </a:solidFill>
              </a:rPr>
              <a:t>Motivation</a:t>
            </a:r>
          </a:p>
        </p:txBody>
      </p:sp>
      <p:sp>
        <p:nvSpPr>
          <p:cNvPr id="13" name="Rechteck 6">
            <a:extLst>
              <a:ext uri="{FF2B5EF4-FFF2-40B4-BE49-F238E27FC236}">
                <a16:creationId xmlns:a16="http://schemas.microsoft.com/office/drawing/2014/main" id="{7B802F67-61B8-AD42-8A7B-7D398F553286}"/>
              </a:ext>
            </a:extLst>
          </p:cNvPr>
          <p:cNvSpPr/>
          <p:nvPr/>
        </p:nvSpPr>
        <p:spPr>
          <a:xfrm>
            <a:off x="1826901" y="7425810"/>
            <a:ext cx="4579932" cy="1788200"/>
          </a:xfrm>
          <a:prstGeom prst="rect">
            <a:avLst/>
          </a:prstGeom>
          <a:noFill/>
          <a:ln>
            <a:solidFill>
              <a:srgbClr val="3DB4A9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511349"/>
      </p:ext>
    </p:extLst>
  </p:cSld>
  <p:clrMapOvr>
    <a:masterClrMapping/>
  </p:clrMapOvr>
</p:sld>
</file>

<file path=ppt/theme/theme1.xml><?xml version="1.0" encoding="utf-8"?>
<a:theme xmlns:a="http://schemas.openxmlformats.org/drawingml/2006/main" name="CSCP_ppt_template_3_4">
  <a:themeElements>
    <a:clrScheme name="AOC final final final">
      <a:dk1>
        <a:srgbClr val="141313"/>
      </a:dk1>
      <a:lt1>
        <a:srgbClr val="FFFFFF"/>
      </a:lt1>
      <a:dk2>
        <a:srgbClr val="F1613F"/>
      </a:dk2>
      <a:lt2>
        <a:srgbClr val="4CBDEC"/>
      </a:lt2>
      <a:accent1>
        <a:srgbClr val="00508E"/>
      </a:accent1>
      <a:accent2>
        <a:srgbClr val="F1613F"/>
      </a:accent2>
      <a:accent3>
        <a:srgbClr val="4CBDEC"/>
      </a:accent3>
      <a:accent4>
        <a:srgbClr val="FCD620"/>
      </a:accent4>
      <a:accent5>
        <a:srgbClr val="65B620"/>
      </a:accent5>
      <a:accent6>
        <a:srgbClr val="F0F3F6"/>
      </a:accent6>
      <a:hlink>
        <a:srgbClr val="F1613F"/>
      </a:hlink>
      <a:folHlink>
        <a:srgbClr val="919191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AFDC"/>
        </a:solidFill>
        <a:ln>
          <a:noFill/>
        </a:ln>
        <a:effectLst/>
      </a:spPr>
      <a:bodyPr/>
      <a:lstStyle>
        <a:defPPr>
          <a:defRPr dirty="0">
            <a:solidFill>
              <a:schemeClr val="tx1"/>
            </a:solidFill>
            <a:latin typeface="Lucida Sans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  <a:headEnd type="arrow"/>
          <a:tailEnd type="arrow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  <a:ln w="38100">
          <a:noFill/>
        </a:ln>
      </a:spPr>
      <a:bodyPr wrap="square" lIns="180000" tIns="180000" rIns="180000" bIns="180000" rtlCol="0">
        <a:spAutoFit/>
      </a:bodyPr>
      <a:lstStyle>
        <a:defPPr algn="l">
          <a:lnSpc>
            <a:spcPct val="120000"/>
          </a:lnSpc>
          <a:defRPr sz="1700" b="0" cap="none" normalizeH="0" dirty="0" smtClean="0">
            <a:solidFill>
              <a:schemeClr val="tx1"/>
            </a:solidFill>
            <a:cs typeface="Calibri" panose="020F050202020403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weiter_wirken_template_v2" id="{7423ECB6-CFDE-F647-B81A-982E2D13929F}" vid="{59AD7BE8-9C0D-C844-B39A-ED6DD34C759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CSCP_ppt_template_3_4</Template>
  <TotalTime>690</TotalTime>
  <Words>460</Words>
  <Application>Microsoft Macintosh PowerPoint</Application>
  <PresentationFormat>A4 Paper (210x297 mm)</PresentationFormat>
  <Paragraphs>92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Lucida Grande</vt:lpstr>
      <vt:lpstr>Lucida Sans</vt:lpstr>
      <vt:lpstr>Wingdings</vt:lpstr>
      <vt:lpstr>CSCP_ppt_template_3_4</vt:lpstr>
      <vt:lpstr>PowerPoint Presentation</vt:lpstr>
      <vt:lpstr>Das COM-B Modell </vt:lpstr>
      <vt:lpstr>Das COM-B Modell </vt:lpstr>
      <vt:lpstr>Das COM-B Modell </vt:lpstr>
      <vt:lpstr>Das COM-B Modell </vt:lpstr>
      <vt:lpstr>Das COM-B Modell </vt:lpstr>
      <vt:lpstr>Das COM-B Modell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Luca.Emanuel-Sander</dc:creator>
  <cp:lastModifiedBy>Jennifer Wiegard</cp:lastModifiedBy>
  <cp:revision>309</cp:revision>
  <dcterms:created xsi:type="dcterms:W3CDTF">2020-09-01T13:07:16Z</dcterms:created>
  <dcterms:modified xsi:type="dcterms:W3CDTF">2021-10-06T15:50:35Z</dcterms:modified>
</cp:coreProperties>
</file>